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F1DCF-47FC-471A-A43F-50770DCD1F99}" v="29" dt="2022-05-08T13:54:10.433"/>
    <p1510:client id="{70DB178B-AF65-4FEF-8410-A1FEDB848CB0}" v="138" dt="2022-05-08T14:13:35.470"/>
    <p1510:client id="{F8343865-CFA4-426A-AC0B-A7DD6CEC6189}" v="789" dt="2022-05-08T13:46:10.771"/>
    <p1510:client id="{B979EABB-E35F-41A4-A9D9-867579EBDF49}" v="910" dt="2022-05-08T14:35:36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23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71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40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73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853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54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2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68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6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087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323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45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341-45AE-4B35-9703-C2A4EEFBF0BD}" type="datetimeFigureOut">
              <a:rPr kumimoji="1" lang="ja-JP" altLang="en-US" smtClean="0"/>
              <a:t>2022/5/9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F8A86-7CC1-429A-B96F-3D75544CEB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30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5B80B2A-C1B5-349E-E52F-0A2DEF77B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613" y="2157591"/>
            <a:ext cx="2393875" cy="176981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B97C95E-40CD-E9C6-2AF7-88BADB24C415}"/>
              </a:ext>
            </a:extLst>
          </p:cNvPr>
          <p:cNvSpPr txBox="1"/>
          <p:nvPr/>
        </p:nvSpPr>
        <p:spPr>
          <a:xfrm>
            <a:off x="451261" y="1543759"/>
            <a:ext cx="5955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運動会の受付ボランティア大募集</a:t>
            </a:r>
            <a:r>
              <a:rPr kumimoji="1" lang="en-US" altLang="ja-JP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‼</a:t>
            </a:r>
            <a:endParaRPr kumimoji="1" lang="ja-JP" altLang="en-US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686603B-2607-42E1-80FD-B3F74222198A}"/>
              </a:ext>
            </a:extLst>
          </p:cNvPr>
          <p:cNvSpPr txBox="1"/>
          <p:nvPr/>
        </p:nvSpPr>
        <p:spPr>
          <a:xfrm>
            <a:off x="5218519" y="376103"/>
            <a:ext cx="13356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月吉日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66F592-42F8-4A95-5B5F-77900A434CD0}"/>
              </a:ext>
            </a:extLst>
          </p:cNvPr>
          <p:cNvSpPr txBox="1"/>
          <p:nvPr/>
        </p:nvSpPr>
        <p:spPr>
          <a:xfrm>
            <a:off x="631599" y="679289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保護者の皆様各位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70966E0-27A4-C015-97AB-AD7647C9BFBE}"/>
              </a:ext>
            </a:extLst>
          </p:cNvPr>
          <p:cNvSpPr txBox="1"/>
          <p:nvPr/>
        </p:nvSpPr>
        <p:spPr>
          <a:xfrm>
            <a:off x="4676705" y="998403"/>
            <a:ext cx="1877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十小サポーターズ（仮）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準備委員会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05FEDEB-1381-3710-7971-B8A0C7F5DA90}"/>
              </a:ext>
            </a:extLst>
          </p:cNvPr>
          <p:cNvSpPr txBox="1"/>
          <p:nvPr/>
        </p:nvSpPr>
        <p:spPr>
          <a:xfrm>
            <a:off x="3425925" y="2163070"/>
            <a:ext cx="3269723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kumimoji="1" lang="ja-JP" altLang="en-US" sz="1400">
                <a:latin typeface="HG丸ｺﾞｼｯｸM-PRO"/>
                <a:ea typeface="HG丸ｺﾞｼｯｸM-PRO"/>
              </a:rPr>
              <a:t>「受付のお手伝い」に</a:t>
            </a:r>
            <a:endParaRPr kumimoji="1" lang="en-US" altLang="ja-JP" sz="1400">
              <a:latin typeface="HG丸ｺﾞｼｯｸM-PRO"/>
              <a:ea typeface="HG丸ｺﾞｼｯｸM-PRO"/>
            </a:endParaRPr>
          </a:p>
          <a:p>
            <a:pPr algn="ctr"/>
            <a:r>
              <a:rPr kumimoji="1" lang="ja-JP" altLang="en-US" sz="1400">
                <a:latin typeface="HG丸ｺﾞｼｯｸM-PRO"/>
                <a:ea typeface="HG丸ｺﾞｼｯｸM-PRO"/>
              </a:rPr>
              <a:t>ご参加いただける方は</a:t>
            </a:r>
            <a:endParaRPr kumimoji="1" lang="en-US" altLang="ja-JP" sz="1400">
              <a:latin typeface="HG丸ｺﾞｼｯｸM-PRO"/>
              <a:ea typeface="HG丸ｺﾞｼｯｸM-PRO"/>
            </a:endParaRPr>
          </a:p>
          <a:p>
            <a:pPr algn="ctr"/>
            <a:endParaRPr kumimoji="1" lang="ja-JP" altLang="en-US" sz="1400" dirty="0">
              <a:latin typeface="HG丸ｺﾞｼｯｸM-PRO"/>
              <a:ea typeface="HG丸ｺﾞｼｯｸM-PRO"/>
            </a:endParaRPr>
          </a:p>
          <a:p>
            <a:pPr algn="ctr"/>
            <a:r>
              <a:rPr kumimoji="1" lang="en-US" altLang="ja-JP" sz="1600" b="1" u="sng" dirty="0">
                <a:latin typeface="HG丸ｺﾞｼｯｸM-PRO"/>
                <a:ea typeface="HG丸ｺﾞｼｯｸM-PRO"/>
              </a:rPr>
              <a:t>5</a:t>
            </a:r>
            <a:r>
              <a:rPr kumimoji="1" lang="ja-JP" altLang="en-US" sz="1600" b="1" u="sng">
                <a:latin typeface="HG丸ｺﾞｼｯｸM-PRO"/>
                <a:ea typeface="HG丸ｺﾞｼｯｸM-PRO"/>
              </a:rPr>
              <a:t>月</a:t>
            </a:r>
            <a:r>
              <a:rPr kumimoji="1" lang="en-US" altLang="ja-JP" sz="1600" b="1" u="sng" dirty="0">
                <a:latin typeface="HG丸ｺﾞｼｯｸM-PRO"/>
                <a:ea typeface="HG丸ｺﾞｼｯｸM-PRO"/>
              </a:rPr>
              <a:t>16</a:t>
            </a:r>
            <a:r>
              <a:rPr kumimoji="1" lang="ja-JP" altLang="en-US" sz="1600" b="1" u="sng">
                <a:latin typeface="HG丸ｺﾞｼｯｸM-PRO"/>
                <a:ea typeface="HG丸ｺﾞｼｯｸM-PRO"/>
              </a:rPr>
              <a:t>日（月）まで</a:t>
            </a:r>
            <a:r>
              <a:rPr kumimoji="1" lang="ja-JP" altLang="en-US" sz="1400">
                <a:latin typeface="HG丸ｺﾞｼｯｸM-PRO"/>
                <a:ea typeface="HG丸ｺﾞｼｯｸM-PRO"/>
              </a:rPr>
              <a:t>に</a:t>
            </a:r>
            <a:endParaRPr lang="en-US" altLang="ja-JP" sz="1400">
              <a:latin typeface="HG丸ｺﾞｼｯｸM-PRO"/>
              <a:ea typeface="HG丸ｺﾞｼｯｸM-PRO"/>
            </a:endParaRPr>
          </a:p>
          <a:p>
            <a:pPr algn="ctr"/>
            <a:r>
              <a:rPr lang="ja-JP" altLang="en-US" sz="1400">
                <a:effectLst/>
                <a:ea typeface="HG丸ｺﾞｼｯｸM-PRO"/>
                <a:cs typeface="HG丸ｺﾞｼｯｸM-PRO" panose="020F0600000000000000" pitchFamily="50" charset="-128"/>
              </a:rPr>
              <a:t>下記メールアドレス</a:t>
            </a:r>
            <a:r>
              <a:rPr lang="ja-JP" altLang="ja-JP" sz="1400">
                <a:effectLst/>
                <a:ea typeface="HG丸ｺﾞｼｯｸM-PRO"/>
                <a:cs typeface="HG丸ｺﾞｼｯｸM-PRO" panose="020F0600000000000000" pitchFamily="50" charset="-128"/>
              </a:rPr>
              <a:t>へ</a:t>
            </a:r>
            <a:endParaRPr lang="en-US" altLang="ja-JP" sz="1400">
              <a:ea typeface="HG丸ｺﾞｼｯｸM-PRO"/>
              <a:cs typeface="HG丸ｺﾞｼｯｸM-PRO" panose="020F0600000000000000" pitchFamily="50" charset="-128"/>
            </a:endParaRPr>
          </a:p>
          <a:p>
            <a:pPr algn="ctr"/>
            <a:r>
              <a:rPr lang="ja-JP" altLang="en-US" sz="1400">
                <a:effectLst/>
                <a:ea typeface="HG丸ｺﾞｼｯｸM-PRO"/>
                <a:cs typeface="HG丸ｺﾞｼｯｸM-PRO" panose="020F0600000000000000" pitchFamily="50" charset="-128"/>
              </a:rPr>
              <a:t>参加希望の旨をお送りください！</a:t>
            </a:r>
            <a:endParaRPr lang="en-US" altLang="ja-JP" sz="1400">
              <a:effectLst/>
              <a:ea typeface="HG丸ｺﾞｼｯｸM-PRO"/>
              <a:cs typeface="HG丸ｺﾞｼｯｸM-PRO" panose="020F0600000000000000" pitchFamily="50" charset="-128"/>
            </a:endParaRPr>
          </a:p>
          <a:p>
            <a:pPr algn="ctr"/>
            <a:r>
              <a:rPr lang="ja-JP" altLang="ja-JP" sz="1800" dirty="0">
                <a:effectLst/>
                <a:ea typeface="HG丸ｺﾞｼｯｸM-PRO"/>
                <a:cs typeface="HG丸ｺﾞｼｯｸM-PRO" panose="020F0600000000000000" pitchFamily="50" charset="-128"/>
              </a:rPr>
              <a:t>　</a:t>
            </a:r>
            <a:r>
              <a:rPr lang="en-US" altLang="ja-JP" sz="1800" u="sng" dirty="0">
                <a:solidFill>
                  <a:srgbClr val="0563C1"/>
                </a:solidFill>
                <a:effectLst/>
                <a:uFill>
                  <a:solidFill>
                    <a:srgbClr val="000000"/>
                  </a:solidFill>
                </a:uFill>
                <a:latin typeface="HG丸ｺﾞｼｯｸM-PRO"/>
                <a:ea typeface="ＭＳ 明朝"/>
                <a:cs typeface="HG丸ｺﾞｼｯｸM-PRO" panose="020F0600000000000000" pitchFamily="50" charset="-128"/>
              </a:rPr>
              <a:t>tachi10sapo@gmail.com</a:t>
            </a:r>
            <a:endParaRPr kumimoji="1" lang="ja-JP" altLang="en-US" sz="1400" dirty="0">
              <a:latin typeface="HG丸ｺﾞｼｯｸM-PRO"/>
              <a:ea typeface="ＭＳ 明朝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CBBBF98-9637-C327-7487-2754F5355AB7}"/>
              </a:ext>
            </a:extLst>
          </p:cNvPr>
          <p:cNvSpPr txBox="1"/>
          <p:nvPr/>
        </p:nvSpPr>
        <p:spPr>
          <a:xfrm>
            <a:off x="237899" y="588694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●開催日時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C320097-3639-D974-0CA1-6AAE0A70EA1E}"/>
              </a:ext>
            </a:extLst>
          </p:cNvPr>
          <p:cNvSpPr txBox="1"/>
          <p:nvPr/>
        </p:nvSpPr>
        <p:spPr>
          <a:xfrm>
            <a:off x="1431699" y="5886941"/>
            <a:ext cx="3788217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kumimoji="1" lang="en-US" altLang="ja-JP" sz="1400" dirty="0">
                <a:latin typeface="HG丸ｺﾞｼｯｸM-PRO"/>
                <a:ea typeface="HG丸ｺﾞｼｯｸM-PRO"/>
              </a:rPr>
              <a:t>5</a:t>
            </a:r>
            <a:r>
              <a:rPr kumimoji="1" lang="ja-JP" altLang="en-US" sz="1400">
                <a:latin typeface="HG丸ｺﾞｼｯｸM-PRO"/>
                <a:ea typeface="HG丸ｺﾞｼｯｸM-PRO"/>
              </a:rPr>
              <a:t>月</a:t>
            </a:r>
            <a:r>
              <a:rPr kumimoji="1" lang="en-US" altLang="ja-JP" sz="1400" dirty="0">
                <a:latin typeface="HG丸ｺﾞｼｯｸM-PRO"/>
                <a:ea typeface="HG丸ｺﾞｼｯｸM-PRO"/>
              </a:rPr>
              <a:t>21</a:t>
            </a:r>
            <a:r>
              <a:rPr kumimoji="1" lang="ja-JP" altLang="en-US" sz="1400">
                <a:latin typeface="HG丸ｺﾞｼｯｸM-PRO"/>
                <a:ea typeface="HG丸ｺﾞｼｯｸM-PRO"/>
              </a:rPr>
              <a:t>日（土）  </a:t>
            </a:r>
            <a:r>
              <a:rPr kumimoji="1" lang="en-US" altLang="ja-JP" sz="1400" dirty="0">
                <a:latin typeface="HG丸ｺﾞｼｯｸM-PRO"/>
                <a:ea typeface="HG丸ｺﾞｼｯｸM-PRO"/>
              </a:rPr>
              <a:t>8</a:t>
            </a:r>
            <a:r>
              <a:rPr kumimoji="1" lang="ja-JP" altLang="en-US" sz="1400">
                <a:latin typeface="HG丸ｺﾞｼｯｸM-PRO"/>
                <a:ea typeface="HG丸ｺﾞｼｯｸM-PRO"/>
              </a:rPr>
              <a:t>時</a:t>
            </a:r>
            <a:r>
              <a:rPr kumimoji="1" lang="en-US" altLang="ja-JP" sz="1400" dirty="0">
                <a:latin typeface="HG丸ｺﾞｼｯｸM-PRO"/>
                <a:ea typeface="HG丸ｺﾞｼｯｸM-PRO"/>
              </a:rPr>
              <a:t>50</a:t>
            </a:r>
            <a:r>
              <a:rPr kumimoji="1" lang="ja-JP" altLang="en-US" sz="1400">
                <a:latin typeface="HG丸ｺﾞｼｯｸM-PRO"/>
                <a:ea typeface="HG丸ｺﾞｼｯｸM-PRO"/>
              </a:rPr>
              <a:t>分　～　</a:t>
            </a:r>
            <a:r>
              <a:rPr kumimoji="1" lang="en-US" altLang="ja-JP" sz="1400" dirty="0">
                <a:latin typeface="HG丸ｺﾞｼｯｸM-PRO"/>
                <a:ea typeface="HG丸ｺﾞｼｯｸM-PRO"/>
              </a:rPr>
              <a:t>11</a:t>
            </a:r>
            <a:r>
              <a:rPr kumimoji="1" lang="ja-JP" altLang="en-US" sz="1400">
                <a:latin typeface="HG丸ｺﾞｼｯｸM-PRO"/>
                <a:ea typeface="HG丸ｺﾞｼｯｸM-PRO"/>
              </a:rPr>
              <a:t>時</a:t>
            </a:r>
            <a:r>
              <a:rPr kumimoji="1" lang="en-US" altLang="ja-JP" sz="1400" dirty="0">
                <a:latin typeface="HG丸ｺﾞｼｯｸM-PRO"/>
                <a:ea typeface="HG丸ｺﾞｼｯｸM-PRO"/>
              </a:rPr>
              <a:t>55</a:t>
            </a:r>
            <a:r>
              <a:rPr kumimoji="1" lang="ja-JP" altLang="en-US" sz="1400">
                <a:latin typeface="HG丸ｺﾞｼｯｸM-PRO"/>
                <a:ea typeface="HG丸ｺﾞｼｯｸM-PRO"/>
              </a:rPr>
              <a:t>分</a:t>
            </a:r>
            <a:endParaRPr kumimoji="1" lang="en-US" altLang="ja-JP" sz="1400">
              <a:latin typeface="HG丸ｺﾞｼｯｸM-PRO"/>
              <a:ea typeface="HG丸ｺﾞｼｯｸM-PRO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B005321-FAEF-F065-DD6C-318AF29BB7A6}"/>
              </a:ext>
            </a:extLst>
          </p:cNvPr>
          <p:cNvSpPr txBox="1"/>
          <p:nvPr/>
        </p:nvSpPr>
        <p:spPr>
          <a:xfrm>
            <a:off x="237898" y="6242871"/>
            <a:ext cx="1082348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kumimoji="1" lang="ja-JP" altLang="en-US" sz="1400">
                <a:latin typeface="HG丸ｺﾞｼｯｸM-PRO"/>
                <a:ea typeface="HG丸ｺﾞｼｯｸM-PRO"/>
              </a:rPr>
              <a:t>●内　　容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B78AE86-F1DE-B016-0C05-781C81980A28}"/>
              </a:ext>
            </a:extLst>
          </p:cNvPr>
          <p:cNvSpPr txBox="1"/>
          <p:nvPr/>
        </p:nvSpPr>
        <p:spPr>
          <a:xfrm>
            <a:off x="1339064" y="6242871"/>
            <a:ext cx="3416320" cy="95410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kumimoji="1" lang="ja-JP" altLang="en-US" sz="1400">
                <a:latin typeface="HG丸ｺﾞｼｯｸM-PRO"/>
                <a:ea typeface="HG丸ｺﾞｼｯｸM-PRO"/>
              </a:rPr>
              <a:t>・事前配布のチケットを回収する作業</a:t>
            </a:r>
            <a:endParaRPr kumimoji="1" lang="ja-JP">
              <a:latin typeface="HG丸ｺﾞｼｯｸM-PRO"/>
              <a:ea typeface="HG丸ｺﾞｼｯｸM-PRO"/>
            </a:endParaRPr>
          </a:p>
          <a:p>
            <a:r>
              <a:rPr kumimoji="1" lang="ja-JP" altLang="en-US" sz="1400">
                <a:latin typeface="HG丸ｺﾞｼｯｸM-PRO"/>
                <a:ea typeface="HG丸ｺﾞｼｯｸM-PRO"/>
              </a:rPr>
              <a:t>・受付での見守り作業</a:t>
            </a:r>
            <a:endParaRPr lang="ja-JP">
              <a:latin typeface="HG丸ｺﾞｼｯｸM-PRO"/>
              <a:ea typeface="HG丸ｺﾞｼｯｸM-PRO"/>
            </a:endParaRPr>
          </a:p>
          <a:p>
            <a:r>
              <a:rPr kumimoji="1" lang="ja-JP" altLang="en-US" sz="1400">
                <a:latin typeface="HG丸ｺﾞｼｯｸM-PRO"/>
                <a:ea typeface="HG丸ｺﾞｼｯｸM-PRO"/>
              </a:rPr>
              <a:t>・事前打ち合わせや準備はありません！</a:t>
            </a:r>
          </a:p>
          <a:p>
            <a:r>
              <a:rPr kumimoji="1" lang="ja-JP" altLang="en-US" sz="1400">
                <a:latin typeface="HG丸ｺﾞｼｯｸM-PRO"/>
                <a:ea typeface="HG丸ｺﾞｼｯｸM-PRO"/>
              </a:rPr>
              <a:t>・時間は各部２０分程度です。</a:t>
            </a:r>
            <a:endParaRPr lang="ja-JP" altLang="en-US" sz="1400">
              <a:latin typeface="HG丸ｺﾞｼｯｸM-PRO"/>
              <a:ea typeface="HG丸ｺﾞｼｯｸM-PRO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7868DCD-9C8E-1790-5419-ECF10EECCB0B}"/>
              </a:ext>
            </a:extLst>
          </p:cNvPr>
          <p:cNvSpPr txBox="1"/>
          <p:nvPr/>
        </p:nvSpPr>
        <p:spPr>
          <a:xfrm>
            <a:off x="3395069" y="4306455"/>
            <a:ext cx="3103554" cy="1200329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200" kern="150" dirty="0">
                <a:effectLst/>
                <a:latin typeface="HG丸ｺﾞｼｯｸM-PRO"/>
                <a:ea typeface="ＭＳ 明朝"/>
                <a:cs typeface="HG丸ｺﾞｼｯｸM-PRO" panose="020F0600000000000000" pitchFamily="50" charset="-128"/>
              </a:rPr>
              <a:t>※</a:t>
            </a:r>
            <a:r>
              <a:rPr lang="ja-JP" altLang="ja-JP" sz="1200" kern="150">
                <a:effectLst/>
                <a:latin typeface="Liberation Serif"/>
                <a:ea typeface="HG丸ｺﾞｼｯｸM-PRO"/>
                <a:cs typeface="HG丸ｺﾞｼｯｸM-PRO" panose="020F0600000000000000" pitchFamily="50" charset="-128"/>
              </a:rPr>
              <a:t>お子様のクラス、氏名</a:t>
            </a:r>
            <a:r>
              <a:rPr lang="ja-JP" altLang="ja-JP" sz="1200" kern="150">
                <a:latin typeface="Liberation Serif"/>
                <a:ea typeface="HG丸ｺﾞｼｯｸM-PRO"/>
                <a:cs typeface="HG丸ｺﾞｼｯｸM-PRO" panose="020F0600000000000000" pitchFamily="50" charset="-128"/>
              </a:rPr>
              <a:t>、</a:t>
            </a:r>
            <a:r>
              <a:rPr lang="ja-JP" altLang="ja-JP" sz="1200" kern="150">
                <a:effectLst/>
                <a:latin typeface="Liberation Serif"/>
                <a:ea typeface="HG丸ｺﾞｼｯｸM-PRO"/>
                <a:cs typeface="HG丸ｺﾞｼｯｸM-PRO" panose="020F0600000000000000" pitchFamily="50" charset="-128"/>
              </a:rPr>
              <a:t>保護者様の氏名</a:t>
            </a:r>
            <a:endParaRPr lang="ja-JP" altLang="en-US" sz="1200" kern="150">
              <a:effectLst/>
              <a:latin typeface="Liberation Serif"/>
              <a:ea typeface="HG丸ｺﾞｼｯｸM-PRO"/>
              <a:cs typeface="HG丸ｺﾞｼｯｸM-PRO" panose="020F0600000000000000" pitchFamily="50" charset="-128"/>
            </a:endParaRPr>
          </a:p>
          <a:p>
            <a:r>
              <a:rPr lang="ja-JP" altLang="en-US" sz="1200" kern="150">
                <a:latin typeface="Liberation Serif"/>
                <a:ea typeface="HG丸ｺﾞｼｯｸM-PRO"/>
                <a:cs typeface="Arial"/>
              </a:rPr>
              <a:t>お手伝いを希望する受付時間を下記より</a:t>
            </a:r>
          </a:p>
          <a:p>
            <a:r>
              <a:rPr lang="ja-JP" altLang="en-US" sz="1200" kern="150">
                <a:latin typeface="Liberation Serif"/>
                <a:ea typeface="HG丸ｺﾞｼｯｸM-PRO"/>
                <a:cs typeface="Arial"/>
              </a:rPr>
              <a:t>選んでご記入ください。</a:t>
            </a:r>
          </a:p>
          <a:p>
            <a:endParaRPr lang="ja-JP" altLang="en-US" sz="1200" kern="150" dirty="0">
              <a:latin typeface="Liberation Serif"/>
              <a:ea typeface="HG丸ｺﾞｼｯｸM-PRO"/>
              <a:cs typeface="Arial"/>
            </a:endParaRPr>
          </a:p>
          <a:p>
            <a:r>
              <a:rPr lang="ja-JP" altLang="en-US" sz="1200" b="1" u="sng" kern="150">
                <a:latin typeface="Liberation Serif"/>
                <a:ea typeface="HG丸ｺﾞｼｯｸM-PRO"/>
                <a:cs typeface="Arial"/>
              </a:rPr>
              <a:t>サポーターズ準備委員から</a:t>
            </a:r>
            <a:endParaRPr lang="ja-JP" sz="1200" b="1" u="sng">
              <a:ea typeface="游ゴシック"/>
              <a:cs typeface="Calibri"/>
            </a:endParaRPr>
          </a:p>
          <a:p>
            <a:r>
              <a:rPr lang="ja-JP" altLang="en-US" sz="1200" b="1" u="sng" kern="150">
                <a:latin typeface="Liberation Serif"/>
                <a:ea typeface="HG丸ｺﾞｼｯｸM-PRO"/>
                <a:cs typeface="Arial"/>
              </a:rPr>
              <a:t>ご連絡いたします。</a:t>
            </a:r>
            <a:endParaRPr lang="ja-JP" altLang="ja-JP" sz="1200" b="1" u="sng" kern="150">
              <a:effectLst/>
              <a:latin typeface="Liberation Serif"/>
              <a:ea typeface="HG丸ｺﾞｼｯｸM-PRO"/>
              <a:cs typeface="Arial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36418F0-8B9D-588C-D7A0-F9FC2D21873D}"/>
              </a:ext>
            </a:extLst>
          </p:cNvPr>
          <p:cNvSpPr txBox="1"/>
          <p:nvPr/>
        </p:nvSpPr>
        <p:spPr>
          <a:xfrm>
            <a:off x="187610" y="9205281"/>
            <a:ext cx="6494085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kumimoji="1" lang="ja-JP" altLang="en-US" sz="1200">
                <a:latin typeface="HG丸ｺﾞｼｯｸM-PRO"/>
                <a:ea typeface="HG丸ｺﾞｼｯｸM-PRO"/>
              </a:rPr>
              <a:t>入れ替えなしで全学年の競技を観たい方</a:t>
            </a:r>
            <a:r>
              <a:rPr lang="ja-JP" altLang="en-US" sz="1200">
                <a:latin typeface="HG丸ｺﾞｼｯｸM-PRO"/>
                <a:ea typeface="HG丸ｺﾞｼｯｸM-PRO"/>
              </a:rPr>
              <a:t>や、１部と３部の観覧で時間が空いてしまう方など</a:t>
            </a:r>
          </a:p>
          <a:p>
            <a:r>
              <a:rPr kumimoji="1" lang="ja-JP" altLang="en-US" sz="1200" dirty="0">
                <a:latin typeface="HG丸ｺﾞｼｯｸM-PRO"/>
                <a:ea typeface="HG丸ｺﾞｼｯｸM-PRO"/>
              </a:rPr>
              <a:t>奮ってのご参加、お待ちしております</a:t>
            </a:r>
            <a:r>
              <a:rPr kumimoji="1" lang="en-US" altLang="ja-JP" sz="1200" dirty="0">
                <a:latin typeface="HG丸ｺﾞｼｯｸM-PRO"/>
                <a:ea typeface="HG丸ｺﾞｼｯｸM-PRO"/>
              </a:rPr>
              <a:t>!!</a:t>
            </a:r>
            <a:endParaRPr lang="en-US" altLang="ja-JP" sz="1200" dirty="0">
              <a:latin typeface="HG丸ｺﾞｼｯｸM-PRO"/>
              <a:ea typeface="HG丸ｺﾞｼｯｸM-PRO"/>
            </a:endParaRPr>
          </a:p>
        </p:txBody>
      </p:sp>
      <p:sp>
        <p:nvSpPr>
          <p:cNvPr id="2" name="四角形: メモ 1">
            <a:extLst>
              <a:ext uri="{FF2B5EF4-FFF2-40B4-BE49-F238E27FC236}">
                <a16:creationId xmlns:a16="http://schemas.microsoft.com/office/drawing/2014/main" id="{121801AB-5125-B877-5B5E-C2497A2C0C0D}"/>
              </a:ext>
            </a:extLst>
          </p:cNvPr>
          <p:cNvSpPr/>
          <p:nvPr/>
        </p:nvSpPr>
        <p:spPr>
          <a:xfrm>
            <a:off x="677209" y="4369512"/>
            <a:ext cx="2602525" cy="1178988"/>
          </a:xfrm>
          <a:prstGeom prst="foldedCorne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70729A5-950D-287D-C1E7-A46F4A20379F}"/>
              </a:ext>
            </a:extLst>
          </p:cNvPr>
          <p:cNvSpPr txBox="1"/>
          <p:nvPr/>
        </p:nvSpPr>
        <p:spPr>
          <a:xfrm>
            <a:off x="679438" y="4374826"/>
            <a:ext cx="2770335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 sz="1400">
                <a:ea typeface="游ゴシック"/>
                <a:cs typeface="Calibri"/>
              </a:rPr>
              <a:t>運動会の受付ボランティアの件</a:t>
            </a:r>
            <a:endParaRPr lang="ja-JP" altLang="en-US" sz="1400" dirty="0">
              <a:ea typeface="游ゴシック"/>
              <a:cs typeface="Calibri"/>
            </a:endParaRPr>
          </a:p>
          <a:p>
            <a:endParaRPr lang="ja-JP" altLang="en-US" sz="1400" dirty="0">
              <a:ea typeface="游ゴシック"/>
              <a:cs typeface="Calibri"/>
            </a:endParaRPr>
          </a:p>
          <a:p>
            <a:r>
              <a:rPr lang="ja-JP" altLang="en-US" sz="1400">
                <a:ea typeface="游ゴシック"/>
                <a:cs typeface="Calibri"/>
              </a:rPr>
              <a:t>〇年〇組　お子様の氏名</a:t>
            </a:r>
            <a:endParaRPr lang="ja-JP" altLang="en-US" sz="1400" dirty="0">
              <a:ea typeface="游ゴシック"/>
              <a:cs typeface="Calibri"/>
            </a:endParaRPr>
          </a:p>
          <a:p>
            <a:r>
              <a:rPr lang="ja-JP" altLang="en-US" sz="1400">
                <a:ea typeface="游ゴシック"/>
                <a:cs typeface="Calibri"/>
              </a:rPr>
              <a:t>保護者様の氏名</a:t>
            </a:r>
            <a:endParaRPr lang="ja-JP" altLang="en-US" sz="1400" dirty="0">
              <a:ea typeface="游ゴシック"/>
              <a:cs typeface="Calibri"/>
            </a:endParaRPr>
          </a:p>
          <a:p>
            <a:r>
              <a:rPr lang="ja-JP" altLang="en-US" sz="1400">
                <a:ea typeface="游ゴシック"/>
                <a:cs typeface="Calibri"/>
              </a:rPr>
              <a:t>１部と３部の受付希望</a:t>
            </a:r>
            <a:endParaRPr lang="ja-JP" altLang="en-US" sz="1400" dirty="0">
              <a:ea typeface="游ゴシック"/>
              <a:cs typeface="Calibri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8C2F6EA-03A6-50EA-643B-A60F3EB8818D}"/>
              </a:ext>
            </a:extLst>
          </p:cNvPr>
          <p:cNvSpPr txBox="1"/>
          <p:nvPr/>
        </p:nvSpPr>
        <p:spPr>
          <a:xfrm>
            <a:off x="237578" y="7315495"/>
            <a:ext cx="1082348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kumimoji="1" lang="ja-JP" altLang="en-US" sz="1400">
                <a:latin typeface="HG丸ｺﾞｼｯｸM-PRO"/>
                <a:ea typeface="HG丸ｺﾞｼｯｸM-PRO"/>
              </a:rPr>
              <a:t>●受付時間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BE2D49E-9BCC-96A6-C903-FA99975D5DB6}"/>
              </a:ext>
            </a:extLst>
          </p:cNvPr>
          <p:cNvSpPr txBox="1"/>
          <p:nvPr/>
        </p:nvSpPr>
        <p:spPr>
          <a:xfrm>
            <a:off x="1476737" y="7315495"/>
            <a:ext cx="3236784" cy="95410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ja-JP" altLang="en-US" sz="1400">
                <a:latin typeface="HG丸ｺﾞｼｯｸM-PRO"/>
                <a:ea typeface="HG丸ｺﾞｼｯｸM-PRO"/>
              </a:rPr>
              <a:t>第１部　８時３０分～８時５０分</a:t>
            </a:r>
            <a:endParaRPr lang="ja-JP" altLang="en-US" sz="1400" dirty="0">
              <a:latin typeface="HG丸ｺﾞｼｯｸM-PRO"/>
              <a:ea typeface="HG丸ｺﾞｼｯｸM-PRO"/>
            </a:endParaRPr>
          </a:p>
          <a:p>
            <a:r>
              <a:rPr lang="ja-JP" altLang="en-US" sz="1400">
                <a:latin typeface="HG丸ｺﾞｼｯｸM-PRO"/>
                <a:ea typeface="HG丸ｺﾞｼｯｸM-PRO"/>
              </a:rPr>
              <a:t>第２部　９時４０分～１０時</a:t>
            </a:r>
            <a:endParaRPr lang="ja-JP" altLang="en-US" sz="1400" dirty="0">
              <a:latin typeface="HG丸ｺﾞｼｯｸM-PRO"/>
              <a:ea typeface="HG丸ｺﾞｼｯｸM-PRO"/>
            </a:endParaRPr>
          </a:p>
          <a:p>
            <a:r>
              <a:rPr lang="ja-JP" altLang="en-US" sz="1400">
                <a:latin typeface="HG丸ｺﾞｼｯｸM-PRO"/>
                <a:ea typeface="HG丸ｺﾞｼｯｸM-PRO"/>
              </a:rPr>
              <a:t>第３部　１０時３５分～１０時５５分</a:t>
            </a:r>
            <a:endParaRPr lang="ja-JP" altLang="en-US" sz="1400" dirty="0">
              <a:latin typeface="HG丸ｺﾞｼｯｸM-PRO"/>
              <a:ea typeface="HG丸ｺﾞｼｯｸM-PRO"/>
            </a:endParaRPr>
          </a:p>
          <a:p>
            <a:endParaRPr lang="ja-JP" altLang="en-US" sz="1400">
              <a:latin typeface="HG丸ｺﾞｼｯｸM-PRO"/>
              <a:ea typeface="HG丸ｺﾞｼｯｸM-PRO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8BF9555-1D4E-AEAF-0572-96B8B70F0C35}"/>
              </a:ext>
            </a:extLst>
          </p:cNvPr>
          <p:cNvSpPr txBox="1"/>
          <p:nvPr/>
        </p:nvSpPr>
        <p:spPr>
          <a:xfrm>
            <a:off x="262518" y="8110499"/>
            <a:ext cx="1082348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kumimoji="1" lang="ja-JP" altLang="en-US" sz="1400">
                <a:latin typeface="HG丸ｺﾞｼｯｸM-PRO"/>
                <a:ea typeface="HG丸ｺﾞｼｯｸM-PRO"/>
              </a:rPr>
              <a:t>●集合時間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9EEBB00-DBF0-A885-0F20-3E90AB284A70}"/>
              </a:ext>
            </a:extLst>
          </p:cNvPr>
          <p:cNvSpPr txBox="1"/>
          <p:nvPr/>
        </p:nvSpPr>
        <p:spPr>
          <a:xfrm>
            <a:off x="1475365" y="8110499"/>
            <a:ext cx="1980029" cy="95410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ja-JP" altLang="en-US" sz="1400">
                <a:latin typeface="HG丸ｺﾞｼｯｸM-PRO"/>
                <a:ea typeface="HG丸ｺﾞｼｯｸM-PRO"/>
              </a:rPr>
              <a:t>第１部　８時１５分</a:t>
            </a:r>
            <a:endParaRPr lang="ja-JP" altLang="en-US" sz="1400" dirty="0">
              <a:latin typeface="HG丸ｺﾞｼｯｸM-PRO"/>
              <a:ea typeface="HG丸ｺﾞｼｯｸM-PRO"/>
            </a:endParaRPr>
          </a:p>
          <a:p>
            <a:r>
              <a:rPr lang="ja-JP" altLang="en-US" sz="1400">
                <a:latin typeface="HG丸ｺﾞｼｯｸM-PRO"/>
                <a:ea typeface="HG丸ｺﾞｼｯｸM-PRO"/>
              </a:rPr>
              <a:t>第２部　９時２５分</a:t>
            </a:r>
            <a:endParaRPr lang="ja-JP" altLang="en-US" sz="1400" dirty="0">
              <a:latin typeface="HG丸ｺﾞｼｯｸM-PRO"/>
              <a:ea typeface="HG丸ｺﾞｼｯｸM-PRO"/>
            </a:endParaRPr>
          </a:p>
          <a:p>
            <a:r>
              <a:rPr lang="ja-JP" altLang="en-US" sz="1400">
                <a:latin typeface="HG丸ｺﾞｼｯｸM-PRO"/>
                <a:ea typeface="HG丸ｺﾞｼｯｸM-PRO"/>
              </a:rPr>
              <a:t>第３部　１０時２０分</a:t>
            </a:r>
            <a:endParaRPr lang="ja-JP" altLang="en-US" sz="1400" dirty="0">
              <a:latin typeface="HG丸ｺﾞｼｯｸM-PRO"/>
              <a:ea typeface="HG丸ｺﾞｼｯｸM-PRO"/>
            </a:endParaRPr>
          </a:p>
          <a:p>
            <a:endParaRPr lang="ja-JP" altLang="en-US" sz="1400">
              <a:latin typeface="HG丸ｺﾞｼｯｸM-PRO"/>
              <a:ea typeface="HG丸ｺﾞｼｯｸM-PRO"/>
            </a:endParaRPr>
          </a:p>
        </p:txBody>
      </p:sp>
      <p:sp>
        <p:nvSpPr>
          <p:cNvPr id="23" name="雲 22">
            <a:extLst>
              <a:ext uri="{FF2B5EF4-FFF2-40B4-BE49-F238E27FC236}">
                <a16:creationId xmlns:a16="http://schemas.microsoft.com/office/drawing/2014/main" id="{726B4A0C-EAC3-E2BA-80DC-AE91F10B3955}"/>
              </a:ext>
            </a:extLst>
          </p:cNvPr>
          <p:cNvSpPr/>
          <p:nvPr/>
        </p:nvSpPr>
        <p:spPr>
          <a:xfrm>
            <a:off x="4628940" y="6103910"/>
            <a:ext cx="1777714" cy="1051964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71DF33F-0815-0A95-0A71-8B61B96E8751}"/>
              </a:ext>
            </a:extLst>
          </p:cNvPr>
          <p:cNvSpPr txBox="1"/>
          <p:nvPr/>
        </p:nvSpPr>
        <p:spPr>
          <a:xfrm>
            <a:off x="4858583" y="6400246"/>
            <a:ext cx="274319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00">
                <a:ea typeface="游ゴシック"/>
                <a:cs typeface="Calibri"/>
              </a:rPr>
              <a:t>小さなお子様も</a:t>
            </a:r>
            <a:endParaRPr lang="ja-JP" altLang="en-US" sz="1200" dirty="0">
              <a:ea typeface="游ゴシック"/>
              <a:cs typeface="Calibri"/>
            </a:endParaRPr>
          </a:p>
          <a:p>
            <a:pPr algn="l"/>
            <a:r>
              <a:rPr lang="ja-JP" altLang="en-US" sz="1200">
                <a:ea typeface="游ゴシック"/>
                <a:cs typeface="Calibri"/>
              </a:rPr>
              <a:t>ご一緒にどうぞ♪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5E478FE-CCC2-B7B9-A09D-938AFD0C4EAD}"/>
              </a:ext>
            </a:extLst>
          </p:cNvPr>
          <p:cNvSpPr txBox="1"/>
          <p:nvPr/>
        </p:nvSpPr>
        <p:spPr>
          <a:xfrm>
            <a:off x="521232" y="4113584"/>
            <a:ext cx="2743199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 sz="1200">
                <a:ea typeface="游ゴシック"/>
                <a:cs typeface="Calibri"/>
              </a:rPr>
              <a:t>【メール記入例】</a:t>
            </a:r>
            <a:endParaRPr lang="ja-JP" altLang="en-US" sz="1200" dirty="0">
              <a:ea typeface="游ゴシック"/>
              <a:cs typeface="Calibri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CD13FB2-E3DD-FCCB-AB6C-3CAF728B94C7}"/>
              </a:ext>
            </a:extLst>
          </p:cNvPr>
          <p:cNvSpPr/>
          <p:nvPr/>
        </p:nvSpPr>
        <p:spPr>
          <a:xfrm>
            <a:off x="352077" y="4052905"/>
            <a:ext cx="6207881" cy="15654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200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254</Words>
  <Application>Microsoft Office PowerPoint</Application>
  <PresentationFormat>A4 210 x 297 mm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Liberation Serif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岡田 寧子</dc:creator>
  <cp:lastModifiedBy>E10082</cp:lastModifiedBy>
  <cp:revision>376</cp:revision>
  <dcterms:created xsi:type="dcterms:W3CDTF">2022-05-07T23:54:45Z</dcterms:created>
  <dcterms:modified xsi:type="dcterms:W3CDTF">2022-05-09T08:15:06Z</dcterms:modified>
</cp:coreProperties>
</file>